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5" r:id="rId5"/>
    <p:sldId id="260" r:id="rId6"/>
    <p:sldId id="276" r:id="rId7"/>
    <p:sldId id="261" r:id="rId8"/>
    <p:sldId id="277" r:id="rId9"/>
    <p:sldId id="262" r:id="rId10"/>
    <p:sldId id="263" r:id="rId11"/>
    <p:sldId id="264" r:id="rId12"/>
    <p:sldId id="265" r:id="rId13"/>
    <p:sldId id="278" r:id="rId14"/>
    <p:sldId id="267" r:id="rId15"/>
    <p:sldId id="268" r:id="rId16"/>
    <p:sldId id="279" r:id="rId17"/>
    <p:sldId id="270" r:id="rId18"/>
    <p:sldId id="271" r:id="rId19"/>
    <p:sldId id="281" r:id="rId20"/>
    <p:sldId id="272" r:id="rId21"/>
    <p:sldId id="273" r:id="rId22"/>
    <p:sldId id="274" r:id="rId23"/>
    <p:sldId id="280"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51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502D9604-B206-46E8-B2CB-F38E37DF5F99}" type="datetimeFigureOut">
              <a:rPr lang="ar-SA" smtClean="0"/>
              <a:t>10/01/1438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9FBE17-5FAA-4CA8-9AC2-FB22524EF965}" type="slidenum">
              <a:rPr lang="ar-SA" smtClean="0"/>
              <a:t>‹#›</a:t>
            </a:fld>
            <a:endParaRPr lang="ar-SA"/>
          </a:p>
        </p:txBody>
      </p:sp>
    </p:spTree>
    <p:extLst>
      <p:ext uri="{BB962C8B-B14F-4D97-AF65-F5344CB8AC3E}">
        <p14:creationId xmlns:p14="http://schemas.microsoft.com/office/powerpoint/2010/main" val="4114524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02D9604-B206-46E8-B2CB-F38E37DF5F99}" type="datetimeFigureOut">
              <a:rPr lang="ar-SA" smtClean="0"/>
              <a:t>10/01/1438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9FBE17-5FAA-4CA8-9AC2-FB22524EF965}" type="slidenum">
              <a:rPr lang="ar-SA" smtClean="0"/>
              <a:t>‹#›</a:t>
            </a:fld>
            <a:endParaRPr lang="ar-SA"/>
          </a:p>
        </p:txBody>
      </p:sp>
    </p:spTree>
    <p:extLst>
      <p:ext uri="{BB962C8B-B14F-4D97-AF65-F5344CB8AC3E}">
        <p14:creationId xmlns:p14="http://schemas.microsoft.com/office/powerpoint/2010/main" val="1856230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02D9604-B206-46E8-B2CB-F38E37DF5F99}" type="datetimeFigureOut">
              <a:rPr lang="ar-SA" smtClean="0"/>
              <a:t>10/01/1438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9FBE17-5FAA-4CA8-9AC2-FB22524EF965}" type="slidenum">
              <a:rPr lang="ar-SA" smtClean="0"/>
              <a:t>‹#›</a:t>
            </a:fld>
            <a:endParaRPr lang="ar-SA"/>
          </a:p>
        </p:txBody>
      </p:sp>
    </p:spTree>
    <p:extLst>
      <p:ext uri="{BB962C8B-B14F-4D97-AF65-F5344CB8AC3E}">
        <p14:creationId xmlns:p14="http://schemas.microsoft.com/office/powerpoint/2010/main" val="2837853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5">
                    <a:lumMod val="75000"/>
                  </a:schemeClr>
                </a:solidFill>
              </a:defRPr>
            </a:lvl1p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02D9604-B206-46E8-B2CB-F38E37DF5F99}" type="datetimeFigureOut">
              <a:rPr lang="ar-SA" smtClean="0"/>
              <a:t>10/01/1438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9FBE17-5FAA-4CA8-9AC2-FB22524EF965}" type="slidenum">
              <a:rPr lang="ar-SA" smtClean="0"/>
              <a:t>‹#›</a:t>
            </a:fld>
            <a:endParaRPr lang="ar-SA"/>
          </a:p>
        </p:txBody>
      </p:sp>
    </p:spTree>
    <p:extLst>
      <p:ext uri="{BB962C8B-B14F-4D97-AF65-F5344CB8AC3E}">
        <p14:creationId xmlns:p14="http://schemas.microsoft.com/office/powerpoint/2010/main" val="2560381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2D9604-B206-46E8-B2CB-F38E37DF5F99}" type="datetimeFigureOut">
              <a:rPr lang="ar-SA" smtClean="0"/>
              <a:t>10/01/1438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9FBE17-5FAA-4CA8-9AC2-FB22524EF965}" type="slidenum">
              <a:rPr lang="ar-SA" smtClean="0"/>
              <a:t>‹#›</a:t>
            </a:fld>
            <a:endParaRPr lang="ar-SA"/>
          </a:p>
        </p:txBody>
      </p:sp>
    </p:spTree>
    <p:extLst>
      <p:ext uri="{BB962C8B-B14F-4D97-AF65-F5344CB8AC3E}">
        <p14:creationId xmlns:p14="http://schemas.microsoft.com/office/powerpoint/2010/main" val="2341883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502D9604-B206-46E8-B2CB-F38E37DF5F99}" type="datetimeFigureOut">
              <a:rPr lang="ar-SA" smtClean="0"/>
              <a:t>10/01/1438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9FBE17-5FAA-4CA8-9AC2-FB22524EF965}" type="slidenum">
              <a:rPr lang="ar-SA" smtClean="0"/>
              <a:t>‹#›</a:t>
            </a:fld>
            <a:endParaRPr lang="ar-SA"/>
          </a:p>
        </p:txBody>
      </p:sp>
    </p:spTree>
    <p:extLst>
      <p:ext uri="{BB962C8B-B14F-4D97-AF65-F5344CB8AC3E}">
        <p14:creationId xmlns:p14="http://schemas.microsoft.com/office/powerpoint/2010/main" val="1794394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502D9604-B206-46E8-B2CB-F38E37DF5F99}" type="datetimeFigureOut">
              <a:rPr lang="ar-SA" smtClean="0"/>
              <a:t>10/01/1438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89FBE17-5FAA-4CA8-9AC2-FB22524EF965}" type="slidenum">
              <a:rPr lang="ar-SA" smtClean="0"/>
              <a:t>‹#›</a:t>
            </a:fld>
            <a:endParaRPr lang="ar-SA"/>
          </a:p>
        </p:txBody>
      </p:sp>
    </p:spTree>
    <p:extLst>
      <p:ext uri="{BB962C8B-B14F-4D97-AF65-F5344CB8AC3E}">
        <p14:creationId xmlns:p14="http://schemas.microsoft.com/office/powerpoint/2010/main" val="1420601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502D9604-B206-46E8-B2CB-F38E37DF5F99}" type="datetimeFigureOut">
              <a:rPr lang="ar-SA" smtClean="0"/>
              <a:t>10/01/1438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89FBE17-5FAA-4CA8-9AC2-FB22524EF965}" type="slidenum">
              <a:rPr lang="ar-SA" smtClean="0"/>
              <a:t>‹#›</a:t>
            </a:fld>
            <a:endParaRPr lang="ar-SA"/>
          </a:p>
        </p:txBody>
      </p:sp>
    </p:spTree>
    <p:extLst>
      <p:ext uri="{BB962C8B-B14F-4D97-AF65-F5344CB8AC3E}">
        <p14:creationId xmlns:p14="http://schemas.microsoft.com/office/powerpoint/2010/main" val="1847464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2D9604-B206-46E8-B2CB-F38E37DF5F99}" type="datetimeFigureOut">
              <a:rPr lang="ar-SA" smtClean="0"/>
              <a:t>10/01/1438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89FBE17-5FAA-4CA8-9AC2-FB22524EF965}" type="slidenum">
              <a:rPr lang="ar-SA" smtClean="0"/>
              <a:t>‹#›</a:t>
            </a:fld>
            <a:endParaRPr lang="ar-SA"/>
          </a:p>
        </p:txBody>
      </p:sp>
    </p:spTree>
    <p:extLst>
      <p:ext uri="{BB962C8B-B14F-4D97-AF65-F5344CB8AC3E}">
        <p14:creationId xmlns:p14="http://schemas.microsoft.com/office/powerpoint/2010/main" val="4032972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2D9604-B206-46E8-B2CB-F38E37DF5F99}" type="datetimeFigureOut">
              <a:rPr lang="ar-SA" smtClean="0"/>
              <a:t>10/01/1438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9FBE17-5FAA-4CA8-9AC2-FB22524EF965}" type="slidenum">
              <a:rPr lang="ar-SA" smtClean="0"/>
              <a:t>‹#›</a:t>
            </a:fld>
            <a:endParaRPr lang="ar-SA"/>
          </a:p>
        </p:txBody>
      </p:sp>
    </p:spTree>
    <p:extLst>
      <p:ext uri="{BB962C8B-B14F-4D97-AF65-F5344CB8AC3E}">
        <p14:creationId xmlns:p14="http://schemas.microsoft.com/office/powerpoint/2010/main" val="145652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2D9604-B206-46E8-B2CB-F38E37DF5F99}" type="datetimeFigureOut">
              <a:rPr lang="ar-SA" smtClean="0"/>
              <a:t>10/01/1438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9FBE17-5FAA-4CA8-9AC2-FB22524EF965}" type="slidenum">
              <a:rPr lang="ar-SA" smtClean="0"/>
              <a:t>‹#›</a:t>
            </a:fld>
            <a:endParaRPr lang="ar-SA"/>
          </a:p>
        </p:txBody>
      </p:sp>
    </p:spTree>
    <p:extLst>
      <p:ext uri="{BB962C8B-B14F-4D97-AF65-F5344CB8AC3E}">
        <p14:creationId xmlns:p14="http://schemas.microsoft.com/office/powerpoint/2010/main" val="2864894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ar-SA"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02D9604-B206-46E8-B2CB-F38E37DF5F99}" type="datetimeFigureOut">
              <a:rPr lang="ar-SA" smtClean="0"/>
              <a:t>10/01/1438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89FBE17-5FAA-4CA8-9AC2-FB22524EF965}" type="slidenum">
              <a:rPr lang="ar-SA" smtClean="0"/>
              <a:t>‹#›</a:t>
            </a:fld>
            <a:endParaRPr lang="ar-SA"/>
          </a:p>
        </p:txBody>
      </p:sp>
    </p:spTree>
    <p:extLst>
      <p:ext uri="{BB962C8B-B14F-4D97-AF65-F5344CB8AC3E}">
        <p14:creationId xmlns:p14="http://schemas.microsoft.com/office/powerpoint/2010/main" val="33951334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accent5">
                    <a:lumMod val="75000"/>
                  </a:schemeClr>
                </a:solidFill>
              </a:rPr>
              <a:t>LARGE ITESTINE</a:t>
            </a:r>
            <a:endParaRPr lang="ar-SA" b="1" dirty="0">
              <a:solidFill>
                <a:schemeClr val="accent5">
                  <a:lumMod val="75000"/>
                </a:schemeClr>
              </a:solidFill>
            </a:endParaRPr>
          </a:p>
        </p:txBody>
      </p:sp>
      <p:sp>
        <p:nvSpPr>
          <p:cNvPr id="3" name="Subtitle 2"/>
          <p:cNvSpPr>
            <a:spLocks noGrp="1"/>
          </p:cNvSpPr>
          <p:nvPr>
            <p:ph type="subTitle" idx="1"/>
          </p:nvPr>
        </p:nvSpPr>
        <p:spPr/>
        <p:txBody>
          <a:bodyPr/>
          <a:lstStyle/>
          <a:p>
            <a:r>
              <a:rPr lang="en-US" dirty="0" smtClean="0"/>
              <a:t>Dr. Mujeeb Ahmed Shaikh</a:t>
            </a:r>
          </a:p>
          <a:p>
            <a:r>
              <a:rPr lang="en-US" dirty="0" smtClean="0"/>
              <a:t>Dr. Mohammed </a:t>
            </a:r>
            <a:r>
              <a:rPr lang="en-US" dirty="0" err="1" smtClean="0"/>
              <a:t>Sharique</a:t>
            </a:r>
            <a:r>
              <a:rPr lang="en-US" dirty="0" smtClean="0"/>
              <a:t> Ahmed </a:t>
            </a:r>
            <a:r>
              <a:rPr lang="en-US" dirty="0" err="1" smtClean="0"/>
              <a:t>Qaudri</a:t>
            </a:r>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76200"/>
            <a:ext cx="3640137"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99505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b="1" dirty="0" smtClean="0"/>
              <a:t>Mass movement [strong peristaltic waves]</a:t>
            </a:r>
            <a:endParaRPr lang="en-US" dirty="0" smtClean="0"/>
          </a:p>
        </p:txBody>
      </p:sp>
      <p:sp>
        <p:nvSpPr>
          <p:cNvPr id="3" name="Content Placeholder 2"/>
          <p:cNvSpPr>
            <a:spLocks noGrp="1"/>
          </p:cNvSpPr>
          <p:nvPr>
            <p:ph idx="1"/>
          </p:nvPr>
        </p:nvSpPr>
        <p:spPr/>
        <p:txBody>
          <a:bodyPr/>
          <a:lstStyle/>
          <a:p>
            <a:r>
              <a:rPr lang="en-US" b="1" dirty="0" smtClean="0"/>
              <a:t>Gastro-colic Reflex </a:t>
            </a:r>
            <a:r>
              <a:rPr lang="en-US" dirty="0" smtClean="0"/>
              <a:t>– when food enters the stomach, mass movements are triggered in the colon.</a:t>
            </a:r>
          </a:p>
          <a:p>
            <a:r>
              <a:rPr lang="en-US" dirty="0" smtClean="0"/>
              <a:t>It is mediated from stomach to the colon by gastrin and extrinsic autonomic nerves.</a:t>
            </a:r>
          </a:p>
          <a:p>
            <a:r>
              <a:rPr lang="en-US" dirty="0" smtClean="0"/>
              <a:t>It pushes the colonic contents into rectum triggering the defecation reflex.</a:t>
            </a:r>
            <a:endParaRPr lang="en-US" dirty="0"/>
          </a:p>
        </p:txBody>
      </p:sp>
      <p:sp>
        <p:nvSpPr>
          <p:cNvPr id="4" name="Slide Number Placeholder 3"/>
          <p:cNvSpPr>
            <a:spLocks noGrp="1"/>
          </p:cNvSpPr>
          <p:nvPr>
            <p:ph type="sldNum" sz="quarter" idx="12"/>
          </p:nvPr>
        </p:nvSpPr>
        <p:spPr/>
        <p:txBody>
          <a:bodyPr/>
          <a:lstStyle/>
          <a:p>
            <a:fld id="{846FD187-CFDD-4620-A908-752210560225}"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SECRETION</a:t>
            </a:r>
            <a:endParaRPr lang="en-US" dirty="0" smtClean="0"/>
          </a:p>
        </p:txBody>
      </p:sp>
      <p:sp>
        <p:nvSpPr>
          <p:cNvPr id="3" name="Content Placeholder 2"/>
          <p:cNvSpPr>
            <a:spLocks noGrp="1"/>
          </p:cNvSpPr>
          <p:nvPr>
            <p:ph idx="1"/>
          </p:nvPr>
        </p:nvSpPr>
        <p:spPr/>
        <p:txBody>
          <a:bodyPr>
            <a:normAutofit/>
          </a:bodyPr>
          <a:lstStyle/>
          <a:p>
            <a:r>
              <a:rPr lang="en-US" dirty="0" smtClean="0"/>
              <a:t>Large intestine secretes alkaline NaHCO</a:t>
            </a:r>
            <a:r>
              <a:rPr lang="en-US" sz="1800" b="1" dirty="0" smtClean="0"/>
              <a:t>3</a:t>
            </a:r>
            <a:r>
              <a:rPr lang="en-US" dirty="0" smtClean="0"/>
              <a:t>, mucus solution.</a:t>
            </a:r>
          </a:p>
          <a:p>
            <a:r>
              <a:rPr lang="en-US" dirty="0" smtClean="0"/>
              <a:t>Its function is to protect large intestine from mechanical and chemical injury.</a:t>
            </a:r>
          </a:p>
          <a:p>
            <a:r>
              <a:rPr lang="en-US" dirty="0" smtClean="0"/>
              <a:t>Mucus provides lubrication to facilitate the passage of feces.</a:t>
            </a:r>
          </a:p>
          <a:p>
            <a:pPr>
              <a:buNone/>
            </a:pPr>
            <a:endParaRPr lang="en-US" dirty="0" smtClean="0"/>
          </a:p>
        </p:txBody>
      </p:sp>
      <p:sp>
        <p:nvSpPr>
          <p:cNvPr id="4" name="Slide Number Placeholder 3"/>
          <p:cNvSpPr>
            <a:spLocks noGrp="1"/>
          </p:cNvSpPr>
          <p:nvPr>
            <p:ph type="sldNum" sz="quarter" idx="12"/>
          </p:nvPr>
        </p:nvSpPr>
        <p:spPr/>
        <p:txBody>
          <a:bodyPr/>
          <a:lstStyle/>
          <a:p>
            <a:fld id="{846FD187-CFDD-4620-A908-752210560225}"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DIGESTION</a:t>
            </a:r>
            <a:endParaRPr lang="en-US" dirty="0" smtClean="0"/>
          </a:p>
        </p:txBody>
      </p:sp>
      <p:sp>
        <p:nvSpPr>
          <p:cNvPr id="3" name="Content Placeholder 2"/>
          <p:cNvSpPr>
            <a:spLocks noGrp="1"/>
          </p:cNvSpPr>
          <p:nvPr>
            <p:ph idx="1"/>
          </p:nvPr>
        </p:nvSpPr>
        <p:spPr/>
        <p:txBody>
          <a:bodyPr/>
          <a:lstStyle/>
          <a:p>
            <a:r>
              <a:rPr lang="en-US" dirty="0" smtClean="0"/>
              <a:t>There are no digestive enzymes secreted, therefore, no digestion takes place in large intestine.</a:t>
            </a:r>
          </a:p>
          <a:p>
            <a:r>
              <a:rPr lang="en-US" dirty="0"/>
              <a:t>However, the colonic </a:t>
            </a:r>
            <a:r>
              <a:rPr lang="en-US" dirty="0" smtClean="0"/>
              <a:t>bacteria do </a:t>
            </a:r>
            <a:r>
              <a:rPr lang="en-US" dirty="0"/>
              <a:t>digest some of the cellulose for their use.</a:t>
            </a:r>
            <a:endParaRPr lang="en-US" dirty="0" smtClean="0"/>
          </a:p>
        </p:txBody>
      </p:sp>
      <p:sp>
        <p:nvSpPr>
          <p:cNvPr id="4" name="Slide Number Placeholder 3"/>
          <p:cNvSpPr>
            <a:spLocks noGrp="1"/>
          </p:cNvSpPr>
          <p:nvPr>
            <p:ph type="sldNum" sz="quarter" idx="12"/>
          </p:nvPr>
        </p:nvSpPr>
        <p:spPr/>
        <p:txBody>
          <a:bodyPr/>
          <a:lstStyle/>
          <a:p>
            <a:fld id="{846FD187-CFDD-4620-A908-752210560225}"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 </a:t>
            </a:r>
            <a:r>
              <a:rPr lang="en-US" dirty="0"/>
              <a:t>colon normally absorbs salt and </a:t>
            </a:r>
            <a:r>
              <a:rPr lang="en-US" dirty="0" smtClean="0"/>
              <a:t>H</a:t>
            </a:r>
            <a:r>
              <a:rPr lang="en-US" baseline="-25000" dirty="0" smtClean="0"/>
              <a:t>2</a:t>
            </a:r>
            <a:r>
              <a:rPr lang="en-US" dirty="0" smtClean="0"/>
              <a:t>O.</a:t>
            </a:r>
          </a:p>
          <a:p>
            <a:r>
              <a:rPr lang="en-US" dirty="0" smtClean="0"/>
              <a:t>Sodium </a:t>
            </a:r>
            <a:r>
              <a:rPr lang="en-US" dirty="0"/>
              <a:t>is </a:t>
            </a:r>
            <a:r>
              <a:rPr lang="en-US" dirty="0" smtClean="0"/>
              <a:t>actively absorbed</a:t>
            </a:r>
            <a:r>
              <a:rPr lang="en-US" dirty="0"/>
              <a:t>, Cl follows passively down the electrical </a:t>
            </a:r>
            <a:r>
              <a:rPr lang="en-US" dirty="0" smtClean="0"/>
              <a:t>gradient, and H</a:t>
            </a:r>
            <a:r>
              <a:rPr lang="en-US" baseline="-25000" dirty="0" smtClean="0"/>
              <a:t>2</a:t>
            </a:r>
            <a:r>
              <a:rPr lang="en-US" dirty="0" smtClean="0"/>
              <a:t>O </a:t>
            </a:r>
            <a:r>
              <a:rPr lang="en-US" dirty="0"/>
              <a:t>follows osmotically. </a:t>
            </a:r>
            <a:endParaRPr lang="en-US" dirty="0" smtClean="0"/>
          </a:p>
          <a:p>
            <a:r>
              <a:rPr lang="en-US" dirty="0" smtClean="0"/>
              <a:t>The </a:t>
            </a:r>
            <a:r>
              <a:rPr lang="en-US" dirty="0"/>
              <a:t>colon absorbs </a:t>
            </a:r>
            <a:r>
              <a:rPr lang="en-US" dirty="0" smtClean="0"/>
              <a:t>token amounts </a:t>
            </a:r>
            <a:r>
              <a:rPr lang="en-US" dirty="0"/>
              <a:t>of other electrolytes as well as vitamin K </a:t>
            </a:r>
            <a:r>
              <a:rPr lang="en-US" dirty="0" smtClean="0"/>
              <a:t>synthesized by </a:t>
            </a:r>
            <a:r>
              <a:rPr lang="en-US" dirty="0"/>
              <a:t>colonic bacteria.</a:t>
            </a:r>
            <a:endParaRPr lang="ar-SA" dirty="0"/>
          </a:p>
        </p:txBody>
      </p:sp>
      <p:sp>
        <p:nvSpPr>
          <p:cNvPr id="4" name="Title 1"/>
          <p:cNvSpPr>
            <a:spLocks noGrp="1"/>
          </p:cNvSpPr>
          <p:nvPr>
            <p:ph type="title"/>
          </p:nvPr>
        </p:nvSpPr>
        <p:spPr/>
        <p:txBody>
          <a:bodyPr>
            <a:noAutofit/>
          </a:bodyPr>
          <a:lstStyle/>
          <a:p>
            <a:r>
              <a:rPr lang="en-US" sz="3200" b="1" dirty="0"/>
              <a:t>The large intestine absorbs salt and water,</a:t>
            </a:r>
            <a:br>
              <a:rPr lang="en-US" sz="3200" b="1" dirty="0"/>
            </a:br>
            <a:r>
              <a:rPr lang="en-US" sz="3200" b="1" dirty="0"/>
              <a:t>converting the luminal contents into feces.</a:t>
            </a:r>
            <a:endParaRPr lang="en-US" sz="3200" dirty="0"/>
          </a:p>
        </p:txBody>
      </p:sp>
    </p:spTree>
    <p:extLst>
      <p:ext uri="{BB962C8B-B14F-4D97-AF65-F5344CB8AC3E}">
        <p14:creationId xmlns:p14="http://schemas.microsoft.com/office/powerpoint/2010/main" val="1082166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FECES</a:t>
            </a:r>
            <a:endParaRPr lang="en-US" b="1" dirty="0"/>
          </a:p>
        </p:txBody>
      </p:sp>
      <p:sp>
        <p:nvSpPr>
          <p:cNvPr id="3" name="Content Placeholder 2"/>
          <p:cNvSpPr>
            <a:spLocks noGrp="1"/>
          </p:cNvSpPr>
          <p:nvPr>
            <p:ph idx="1"/>
          </p:nvPr>
        </p:nvSpPr>
        <p:spPr/>
        <p:txBody>
          <a:bodyPr/>
          <a:lstStyle/>
          <a:p>
            <a:r>
              <a:rPr lang="en-US" dirty="0" smtClean="0"/>
              <a:t>About 500ml of material entering the colon per day from the small intestine, colon absorbs about 350ml, leaving 150g of feces to be eliminated per day.</a:t>
            </a:r>
          </a:p>
          <a:p>
            <a:r>
              <a:rPr lang="en-US" dirty="0" smtClean="0"/>
              <a:t>Feces contains 100g of water and 50g of solid [undigested cellulose, bilirubin [stercobilinogen], bacteria, unabsorbed food residue.</a:t>
            </a:r>
          </a:p>
        </p:txBody>
      </p:sp>
      <p:sp>
        <p:nvSpPr>
          <p:cNvPr id="4" name="Slide Number Placeholder 3"/>
          <p:cNvSpPr>
            <a:spLocks noGrp="1"/>
          </p:cNvSpPr>
          <p:nvPr>
            <p:ph type="sldNum" sz="quarter" idx="12"/>
          </p:nvPr>
        </p:nvSpPr>
        <p:spPr/>
        <p:txBody>
          <a:bodyPr/>
          <a:lstStyle/>
          <a:p>
            <a:fld id="{846FD187-CFDD-4620-A908-752210560225}"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46FD187-CFDD-4620-A908-752210560225}" type="slidenum">
              <a:rPr lang="en-US" smtClean="0"/>
              <a:pPr/>
              <a:t>15</a:t>
            </a:fld>
            <a:endParaRPr lang="en-US"/>
          </a:p>
        </p:txBody>
      </p:sp>
      <p:pic>
        <p:nvPicPr>
          <p:cNvPr id="2050" name="Picture 2" descr="C:\Users\Dr.Zahoor Ali\Pictures\My Scans\2012-02 (Feb)\scan0045.jpg"/>
          <p:cNvPicPr>
            <a:picLocks noChangeAspect="1" noChangeArrowheads="1"/>
          </p:cNvPicPr>
          <p:nvPr/>
        </p:nvPicPr>
        <p:blipFill>
          <a:blip r:embed="rId2" cstate="print"/>
          <a:srcRect/>
          <a:stretch>
            <a:fillRect/>
          </a:stretch>
        </p:blipFill>
        <p:spPr bwMode="auto">
          <a:xfrm>
            <a:off x="1676400" y="457200"/>
            <a:ext cx="5911104" cy="582543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colon contains myriad </a:t>
            </a:r>
            <a:r>
              <a:rPr lang="en-US" b="1" dirty="0" smtClean="0"/>
              <a:t>beneficial </a:t>
            </a:r>
            <a:r>
              <a:rPr lang="en-US" b="1" dirty="0"/>
              <a:t>bacteria</a:t>
            </a:r>
            <a:endParaRPr lang="ar-SA" dirty="0"/>
          </a:p>
        </p:txBody>
      </p:sp>
      <p:sp>
        <p:nvSpPr>
          <p:cNvPr id="3" name="Content Placeholder 2"/>
          <p:cNvSpPr>
            <a:spLocks noGrp="1"/>
          </p:cNvSpPr>
          <p:nvPr>
            <p:ph idx="1"/>
          </p:nvPr>
        </p:nvSpPr>
        <p:spPr/>
        <p:txBody>
          <a:bodyPr>
            <a:normAutofit/>
          </a:bodyPr>
          <a:lstStyle/>
          <a:p>
            <a:r>
              <a:rPr lang="en-US" dirty="0"/>
              <a:t>500 to 1000 </a:t>
            </a:r>
            <a:r>
              <a:rPr lang="en-US" dirty="0" smtClean="0"/>
              <a:t>different species of </a:t>
            </a:r>
            <a:r>
              <a:rPr lang="en-US" dirty="0"/>
              <a:t>bacteria typically live in the colon</a:t>
            </a:r>
            <a:r>
              <a:rPr lang="en-US" dirty="0" smtClean="0"/>
              <a:t>.</a:t>
            </a:r>
          </a:p>
          <a:p>
            <a:r>
              <a:rPr lang="en-US" dirty="0" smtClean="0"/>
              <a:t>Functions </a:t>
            </a:r>
          </a:p>
          <a:p>
            <a:pPr lvl="1"/>
            <a:r>
              <a:rPr lang="en-US" dirty="0" smtClean="0"/>
              <a:t>Enhance </a:t>
            </a:r>
            <a:r>
              <a:rPr lang="en-US" dirty="0"/>
              <a:t>intestinal immunity </a:t>
            </a:r>
            <a:endParaRPr lang="en-US" dirty="0" smtClean="0"/>
          </a:p>
          <a:p>
            <a:pPr lvl="1"/>
            <a:r>
              <a:rPr lang="en-US" dirty="0" smtClean="0"/>
              <a:t>promote </a:t>
            </a:r>
            <a:r>
              <a:rPr lang="en-US" dirty="0"/>
              <a:t>colonic </a:t>
            </a:r>
            <a:r>
              <a:rPr lang="en-US" dirty="0" smtClean="0"/>
              <a:t>motility</a:t>
            </a:r>
          </a:p>
          <a:p>
            <a:pPr lvl="1"/>
            <a:r>
              <a:rPr lang="en-US" dirty="0" smtClean="0"/>
              <a:t>help maintain colonic </a:t>
            </a:r>
            <a:r>
              <a:rPr lang="en-US" dirty="0"/>
              <a:t>mucosal </a:t>
            </a:r>
            <a:r>
              <a:rPr lang="en-US" dirty="0" smtClean="0"/>
              <a:t>integrity and</a:t>
            </a:r>
          </a:p>
          <a:p>
            <a:pPr lvl="1"/>
            <a:r>
              <a:rPr lang="en-US" dirty="0" smtClean="0"/>
              <a:t>make nutritional </a:t>
            </a:r>
            <a:r>
              <a:rPr lang="en-US" dirty="0"/>
              <a:t>contributions</a:t>
            </a:r>
            <a:r>
              <a:rPr lang="en-US" dirty="0" smtClean="0"/>
              <a:t>.</a:t>
            </a:r>
          </a:p>
          <a:p>
            <a:pPr lvl="2"/>
            <a:r>
              <a:rPr lang="en-US" dirty="0" smtClean="0"/>
              <a:t>Promote absorption of calcium, magnesium, and zinc.</a:t>
            </a:r>
            <a:endParaRPr lang="ar-SA" dirty="0"/>
          </a:p>
        </p:txBody>
      </p:sp>
    </p:spTree>
    <p:extLst>
      <p:ext uri="{BB962C8B-B14F-4D97-AF65-F5344CB8AC3E}">
        <p14:creationId xmlns:p14="http://schemas.microsoft.com/office/powerpoint/2010/main" val="31470722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DEFECATION REFLEX</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Feces are eliminated by defecation reflex.</a:t>
            </a:r>
          </a:p>
          <a:p>
            <a:pPr>
              <a:buFont typeface="Wingdings" pitchFamily="2" charset="2"/>
              <a:buChar char="Ø"/>
            </a:pPr>
            <a:r>
              <a:rPr lang="en-US" b="1" dirty="0" smtClean="0"/>
              <a:t>How this reflex works?</a:t>
            </a:r>
          </a:p>
          <a:p>
            <a:r>
              <a:rPr lang="en-US" dirty="0" smtClean="0"/>
              <a:t>When mass movements of colon move the feces into the rectum. Distention of rectum initiates the reflex.</a:t>
            </a:r>
          </a:p>
          <a:p>
            <a:r>
              <a:rPr lang="en-US" dirty="0" smtClean="0"/>
              <a:t>Stretch receptors in the wall of rectum send impulses to the spinal cord ( S</a:t>
            </a:r>
            <a:r>
              <a:rPr lang="en-US" baseline="-25000" dirty="0" smtClean="0"/>
              <a:t>2</a:t>
            </a:r>
            <a:r>
              <a:rPr lang="en-US" dirty="0" smtClean="0"/>
              <a:t>,S</a:t>
            </a:r>
            <a:r>
              <a:rPr lang="en-US" baseline="-25000" dirty="0"/>
              <a:t>3</a:t>
            </a:r>
            <a:r>
              <a:rPr lang="en-US" dirty="0" smtClean="0"/>
              <a:t>,S</a:t>
            </a:r>
            <a:r>
              <a:rPr lang="en-US" baseline="-25000" dirty="0"/>
              <a:t>4</a:t>
            </a:r>
            <a:r>
              <a:rPr lang="en-US" dirty="0" smtClean="0"/>
              <a:t>),  parasympathetic nerves causes contraction of smooth muscle of rectum and sigmoid colon and relaxation of internal sphincter.</a:t>
            </a:r>
          </a:p>
          <a:p>
            <a:pPr>
              <a:buNone/>
            </a:pPr>
            <a:endParaRPr lang="en-US" dirty="0" smtClean="0"/>
          </a:p>
        </p:txBody>
      </p:sp>
      <p:sp>
        <p:nvSpPr>
          <p:cNvPr id="4" name="Slide Number Placeholder 3"/>
          <p:cNvSpPr>
            <a:spLocks noGrp="1"/>
          </p:cNvSpPr>
          <p:nvPr>
            <p:ph type="sldNum" sz="quarter" idx="12"/>
          </p:nvPr>
        </p:nvSpPr>
        <p:spPr/>
        <p:txBody>
          <a:bodyPr/>
          <a:lstStyle/>
          <a:p>
            <a:fld id="{846FD187-CFDD-4620-A908-752210560225}" type="slidenum">
              <a:rPr lang="en-US" smtClean="0"/>
              <a:pPr/>
              <a:t>17</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2776" y="15240"/>
            <a:ext cx="1365504" cy="181356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DEFECATION REFLEX</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If external anal sphincter [which is skeletal muscle is also relaxed defecation occurs].</a:t>
            </a:r>
          </a:p>
          <a:p>
            <a:r>
              <a:rPr lang="en-US" dirty="0" smtClean="0"/>
              <a:t>External anal sphincter is under voluntary control, therefore, can prevent defecation despite defecation reflex.</a:t>
            </a:r>
          </a:p>
          <a:p>
            <a:r>
              <a:rPr lang="en-US" dirty="0" smtClean="0"/>
              <a:t>When defecation occurs, it is assisted by voluntary straining movements that involve contraction of abdominal muscles and forceful expiration against closed glottis which increases intra-abdominal pressure.</a:t>
            </a:r>
          </a:p>
        </p:txBody>
      </p:sp>
      <p:sp>
        <p:nvSpPr>
          <p:cNvPr id="4" name="Slide Number Placeholder 3"/>
          <p:cNvSpPr>
            <a:spLocks noGrp="1"/>
          </p:cNvSpPr>
          <p:nvPr>
            <p:ph type="sldNum" sz="quarter" idx="12"/>
          </p:nvPr>
        </p:nvSpPr>
        <p:spPr/>
        <p:txBody>
          <a:bodyPr/>
          <a:lstStyle/>
          <a:p>
            <a:fld id="{846FD187-CFDD-4620-A908-752210560225}"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806551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LARGE INTESTINE</a:t>
            </a:r>
            <a:endParaRPr lang="en-US" b="1" dirty="0"/>
          </a:p>
        </p:txBody>
      </p:sp>
      <p:sp>
        <p:nvSpPr>
          <p:cNvPr id="3" name="Content Placeholder 2"/>
          <p:cNvSpPr>
            <a:spLocks noGrp="1"/>
          </p:cNvSpPr>
          <p:nvPr>
            <p:ph idx="1"/>
          </p:nvPr>
        </p:nvSpPr>
        <p:spPr/>
        <p:txBody>
          <a:bodyPr>
            <a:normAutofit/>
          </a:bodyPr>
          <a:lstStyle/>
          <a:p>
            <a:r>
              <a:rPr lang="en-US" dirty="0" smtClean="0"/>
              <a:t>Large Intestine consist of </a:t>
            </a:r>
          </a:p>
          <a:p>
            <a:pPr lvl="1"/>
            <a:r>
              <a:rPr lang="en-US" dirty="0"/>
              <a:t>C</a:t>
            </a:r>
            <a:r>
              <a:rPr lang="en-US" dirty="0" smtClean="0"/>
              <a:t>ecum, </a:t>
            </a:r>
          </a:p>
          <a:p>
            <a:pPr lvl="1"/>
            <a:r>
              <a:rPr lang="en-US" dirty="0" smtClean="0"/>
              <a:t>Appendix, </a:t>
            </a:r>
          </a:p>
          <a:p>
            <a:pPr lvl="1"/>
            <a:r>
              <a:rPr lang="en-US" dirty="0"/>
              <a:t>C</a:t>
            </a:r>
            <a:r>
              <a:rPr lang="en-US" dirty="0" smtClean="0"/>
              <a:t>olon </a:t>
            </a:r>
          </a:p>
          <a:p>
            <a:pPr lvl="2"/>
            <a:r>
              <a:rPr lang="en-US" dirty="0" smtClean="0"/>
              <a:t>ascending colon, </a:t>
            </a:r>
          </a:p>
          <a:p>
            <a:pPr lvl="2"/>
            <a:r>
              <a:rPr lang="en-US" dirty="0" smtClean="0"/>
              <a:t>transverse colon and </a:t>
            </a:r>
          </a:p>
          <a:p>
            <a:pPr lvl="2"/>
            <a:r>
              <a:rPr lang="en-US" dirty="0" smtClean="0"/>
              <a:t>descending colon, </a:t>
            </a:r>
          </a:p>
          <a:p>
            <a:pPr lvl="3"/>
            <a:r>
              <a:rPr lang="en-US" dirty="0" smtClean="0"/>
              <a:t>end part of descending colon forms S shape sigmoid colon </a:t>
            </a:r>
          </a:p>
          <a:p>
            <a:pPr lvl="3"/>
            <a:r>
              <a:rPr lang="en-US" dirty="0" smtClean="0"/>
              <a:t>and straight part rectum.</a:t>
            </a:r>
          </a:p>
        </p:txBody>
      </p:sp>
      <p:sp>
        <p:nvSpPr>
          <p:cNvPr id="4" name="Slide Number Placeholder 3"/>
          <p:cNvSpPr>
            <a:spLocks noGrp="1"/>
          </p:cNvSpPr>
          <p:nvPr>
            <p:ph type="sldNum" sz="quarter" idx="12"/>
          </p:nvPr>
        </p:nvSpPr>
        <p:spPr/>
        <p:txBody>
          <a:bodyPr/>
          <a:lstStyle/>
          <a:p>
            <a:fld id="{846FD187-CFDD-4620-A908-752210560225}"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CONSTIPATION</a:t>
            </a:r>
            <a:endParaRPr lang="en-US" b="1" dirty="0"/>
          </a:p>
        </p:txBody>
      </p:sp>
      <p:sp>
        <p:nvSpPr>
          <p:cNvPr id="3" name="Content Placeholder 2"/>
          <p:cNvSpPr>
            <a:spLocks noGrp="1"/>
          </p:cNvSpPr>
          <p:nvPr>
            <p:ph idx="1"/>
          </p:nvPr>
        </p:nvSpPr>
        <p:spPr>
          <a:xfrm>
            <a:off x="457200" y="1447800"/>
            <a:ext cx="8229600" cy="4876800"/>
          </a:xfrm>
        </p:spPr>
        <p:txBody>
          <a:bodyPr>
            <a:normAutofit fontScale="92500" lnSpcReduction="10000"/>
          </a:bodyPr>
          <a:lstStyle/>
          <a:p>
            <a:r>
              <a:rPr lang="en-US" dirty="0" smtClean="0"/>
              <a:t>When more water is absorbed from the feces, they become hard and dry.</a:t>
            </a:r>
          </a:p>
          <a:p>
            <a:r>
              <a:rPr lang="en-US" dirty="0" smtClean="0"/>
              <a:t>Normally frequency of passing stool vary. It maybe once a day, or after every meal or once every 2 or 3 days or once a week.</a:t>
            </a:r>
          </a:p>
          <a:p>
            <a:pPr>
              <a:buNone/>
            </a:pPr>
            <a:r>
              <a:rPr lang="en-US" b="1" u="sng" dirty="0" smtClean="0"/>
              <a:t>CAUSES OF CONSTIPATION</a:t>
            </a:r>
          </a:p>
          <a:p>
            <a:pPr marL="914400" lvl="1" indent="-514350">
              <a:buFont typeface="+mj-lt"/>
              <a:buAutoNum type="arabicPeriod"/>
            </a:pPr>
            <a:r>
              <a:rPr lang="en-US" dirty="0" smtClean="0"/>
              <a:t>Ignoring </a:t>
            </a:r>
            <a:r>
              <a:rPr lang="en-US" dirty="0"/>
              <a:t>the urge to </a:t>
            </a:r>
            <a:r>
              <a:rPr lang="en-US" dirty="0" smtClean="0"/>
              <a:t>defecate</a:t>
            </a:r>
          </a:p>
          <a:p>
            <a:pPr marL="914400" lvl="1" indent="-514350">
              <a:buFont typeface="+mj-lt"/>
              <a:buAutoNum type="arabicPeriod"/>
            </a:pPr>
            <a:r>
              <a:rPr lang="en-US" dirty="0" smtClean="0"/>
              <a:t>Decreased colonic motility due to low bulk diet, aging, emotion, anxiety.</a:t>
            </a:r>
          </a:p>
          <a:p>
            <a:pPr marL="914400" lvl="1" indent="-514350">
              <a:buFont typeface="+mj-lt"/>
              <a:buAutoNum type="arabicPeriod"/>
            </a:pPr>
            <a:r>
              <a:rPr lang="en-US" dirty="0" smtClean="0"/>
              <a:t>Colonic spasm, tumor in colon.</a:t>
            </a:r>
          </a:p>
          <a:p>
            <a:pPr marL="914400" lvl="1" indent="-514350">
              <a:buFont typeface="+mj-lt"/>
              <a:buAutoNum type="arabicPeriod"/>
            </a:pPr>
            <a:r>
              <a:rPr lang="en-US" dirty="0" smtClean="0"/>
              <a:t>Injury to nerve pathway.</a:t>
            </a:r>
            <a:endParaRPr lang="en-US" dirty="0"/>
          </a:p>
        </p:txBody>
      </p:sp>
      <p:sp>
        <p:nvSpPr>
          <p:cNvPr id="4" name="Slide Number Placeholder 3"/>
          <p:cNvSpPr>
            <a:spLocks noGrp="1"/>
          </p:cNvSpPr>
          <p:nvPr>
            <p:ph type="sldNum" sz="quarter" idx="12"/>
          </p:nvPr>
        </p:nvSpPr>
        <p:spPr/>
        <p:txBody>
          <a:bodyPr/>
          <a:lstStyle/>
          <a:p>
            <a:fld id="{846FD187-CFDD-4620-A908-752210560225}" type="slidenum">
              <a:rPr lang="en-US" smtClean="0"/>
              <a:pPr/>
              <a:t>20</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11545" y="33337"/>
            <a:ext cx="1556255" cy="1414463"/>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INTESTINAL GAS OR FLATUS</a:t>
            </a:r>
            <a:endParaRPr lang="en-US" b="1" dirty="0"/>
          </a:p>
        </p:txBody>
      </p:sp>
      <p:sp>
        <p:nvSpPr>
          <p:cNvPr id="3" name="Content Placeholder 2"/>
          <p:cNvSpPr>
            <a:spLocks noGrp="1"/>
          </p:cNvSpPr>
          <p:nvPr>
            <p:ph idx="1"/>
          </p:nvPr>
        </p:nvSpPr>
        <p:spPr/>
        <p:txBody>
          <a:bodyPr>
            <a:normAutofit lnSpcReduction="10000"/>
          </a:bodyPr>
          <a:lstStyle/>
          <a:p>
            <a:r>
              <a:rPr lang="en-US" dirty="0" smtClean="0"/>
              <a:t>It is derived from two sources</a:t>
            </a:r>
          </a:p>
          <a:p>
            <a:pPr>
              <a:buNone/>
            </a:pPr>
            <a:r>
              <a:rPr lang="en-US" dirty="0"/>
              <a:t> </a:t>
            </a:r>
            <a:r>
              <a:rPr lang="en-US" dirty="0" smtClean="0"/>
              <a:t> </a:t>
            </a:r>
            <a:r>
              <a:rPr lang="en-US" b="1" u="sng" dirty="0" smtClean="0"/>
              <a:t>1.</a:t>
            </a:r>
            <a:r>
              <a:rPr lang="en-US" dirty="0" smtClean="0"/>
              <a:t> Swallowed air [up to 500ml of air may be swallowed during a meal].</a:t>
            </a:r>
          </a:p>
          <a:p>
            <a:pPr>
              <a:buNone/>
            </a:pPr>
            <a:r>
              <a:rPr lang="en-US" dirty="0"/>
              <a:t> </a:t>
            </a:r>
            <a:r>
              <a:rPr lang="en-US" dirty="0" smtClean="0"/>
              <a:t> </a:t>
            </a:r>
            <a:r>
              <a:rPr lang="en-US" b="1" u="sng" dirty="0" smtClean="0"/>
              <a:t>2.</a:t>
            </a:r>
            <a:r>
              <a:rPr lang="en-US" dirty="0" smtClean="0"/>
              <a:t> Gas produced by bacterial fermentation in the colon. Most gas in the colon is due to result of bacterial activity, but the quantity and the nature of gas produced depend on the type of food eaten and colonic bacteria.</a:t>
            </a:r>
          </a:p>
          <a:p>
            <a:pPr>
              <a:buNone/>
            </a:pPr>
            <a:r>
              <a:rPr lang="en-US" dirty="0"/>
              <a:t> </a:t>
            </a:r>
            <a:r>
              <a:rPr lang="en-US" dirty="0" smtClean="0"/>
              <a:t> </a:t>
            </a:r>
          </a:p>
        </p:txBody>
      </p:sp>
      <p:sp>
        <p:nvSpPr>
          <p:cNvPr id="4" name="Slide Number Placeholder 3"/>
          <p:cNvSpPr>
            <a:spLocks noGrp="1"/>
          </p:cNvSpPr>
          <p:nvPr>
            <p:ph type="sldNum" sz="quarter" idx="12"/>
          </p:nvPr>
        </p:nvSpPr>
        <p:spPr/>
        <p:txBody>
          <a:bodyPr/>
          <a:lstStyle/>
          <a:p>
            <a:fld id="{846FD187-CFDD-4620-A908-752210560225}"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INTESTINAL GAS OR FLATUS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Food such as beans, contain carbohydrate that human can not digest but can be attacked by gas producing bacteria.</a:t>
            </a:r>
          </a:p>
          <a:p>
            <a:r>
              <a:rPr lang="en-US" dirty="0" smtClean="0"/>
              <a:t>Gases produced are Hydrogen, Hydrogen Sulphide, Nitrogen, Carbon dioxide and Methane.</a:t>
            </a:r>
          </a:p>
          <a:p>
            <a:r>
              <a:rPr lang="en-US" dirty="0" smtClean="0"/>
              <a:t>Amount of gas per day passed is about 200ml.</a:t>
            </a:r>
          </a:p>
          <a:p>
            <a:r>
              <a:rPr lang="en-US" dirty="0" smtClean="0"/>
              <a:t>The smell is largely due to sulphides. </a:t>
            </a:r>
          </a:p>
          <a:p>
            <a:r>
              <a:rPr lang="en-US" dirty="0" smtClean="0"/>
              <a:t>Gas passing through the luminal contents give rise to gurgling sounds known as </a:t>
            </a:r>
            <a:r>
              <a:rPr lang="en-US" b="1" dirty="0" smtClean="0"/>
              <a:t>BORBORGYMI</a:t>
            </a:r>
            <a:r>
              <a:rPr lang="en-US" dirty="0" smtClean="0"/>
              <a:t>. </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846FD187-CFDD-4620-A908-752210560225}"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ar-SA" dirty="0"/>
          </a:p>
        </p:txBody>
      </p:sp>
      <p:sp>
        <p:nvSpPr>
          <p:cNvPr id="3" name="Content Placeholder 2"/>
          <p:cNvSpPr>
            <a:spLocks noGrp="1"/>
          </p:cNvSpPr>
          <p:nvPr>
            <p:ph idx="1"/>
          </p:nvPr>
        </p:nvSpPr>
        <p:spPr/>
        <p:txBody>
          <a:bodyPr/>
          <a:lstStyle/>
          <a:p>
            <a:r>
              <a:rPr lang="en-US" dirty="0" smtClean="0">
                <a:latin typeface="Calibri" pitchFamily="34" charset="0"/>
                <a:cs typeface="Calibri" pitchFamily="34" charset="0"/>
              </a:rPr>
              <a:t>Human physiology by </a:t>
            </a:r>
            <a:r>
              <a:rPr lang="en-US" dirty="0" err="1" smtClean="0">
                <a:latin typeface="Calibri" pitchFamily="34" charset="0"/>
                <a:cs typeface="Calibri" pitchFamily="34" charset="0"/>
              </a:rPr>
              <a:t>Lauralee</a:t>
            </a:r>
            <a:r>
              <a:rPr lang="en-US" dirty="0" smtClean="0">
                <a:latin typeface="Calibri" pitchFamily="34" charset="0"/>
                <a:cs typeface="Calibri" pitchFamily="34" charset="0"/>
              </a:rPr>
              <a:t> Sherwood, seventh edition</a:t>
            </a:r>
          </a:p>
          <a:p>
            <a:r>
              <a:rPr lang="en-US" dirty="0" smtClean="0">
                <a:latin typeface="Calibri" pitchFamily="34" charset="0"/>
                <a:cs typeface="Calibri" pitchFamily="34" charset="0"/>
              </a:rPr>
              <a:t>Text book physiology by Guyton &amp;Hall,11</a:t>
            </a:r>
            <a:r>
              <a:rPr lang="en-US" baseline="30000" dirty="0" smtClean="0">
                <a:latin typeface="Calibri" pitchFamily="34" charset="0"/>
                <a:cs typeface="Calibri" pitchFamily="34" charset="0"/>
              </a:rPr>
              <a:t>th</a:t>
            </a:r>
            <a:r>
              <a:rPr lang="en-US" dirty="0" smtClean="0">
                <a:latin typeface="Calibri" pitchFamily="34" charset="0"/>
                <a:cs typeface="Calibri" pitchFamily="34" charset="0"/>
              </a:rPr>
              <a:t> edition</a:t>
            </a:r>
          </a:p>
          <a:p>
            <a:r>
              <a:rPr lang="en-US" dirty="0" smtClean="0">
                <a:latin typeface="Calibri" pitchFamily="34" charset="0"/>
                <a:cs typeface="Calibri" pitchFamily="34" charset="0"/>
              </a:rPr>
              <a:t>Text book of physiology by Linda .s </a:t>
            </a:r>
            <a:r>
              <a:rPr lang="en-US" dirty="0" err="1" smtClean="0">
                <a:latin typeface="Calibri" pitchFamily="34" charset="0"/>
                <a:cs typeface="Calibri" pitchFamily="34" charset="0"/>
              </a:rPr>
              <a:t>contanzo,third</a:t>
            </a:r>
            <a:r>
              <a:rPr lang="en-US" dirty="0" smtClean="0">
                <a:latin typeface="Calibri" pitchFamily="34" charset="0"/>
                <a:cs typeface="Calibri" pitchFamily="34" charset="0"/>
              </a:rPr>
              <a:t> edition</a:t>
            </a:r>
          </a:p>
          <a:p>
            <a:endParaRPr lang="ar-SA" dirty="0"/>
          </a:p>
        </p:txBody>
      </p:sp>
    </p:spTree>
    <p:extLst>
      <p:ext uri="{BB962C8B-B14F-4D97-AF65-F5344CB8AC3E}">
        <p14:creationId xmlns:p14="http://schemas.microsoft.com/office/powerpoint/2010/main" val="2131731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46FD187-CFDD-4620-A908-752210560225}" type="slidenum">
              <a:rPr lang="en-US" smtClean="0"/>
              <a:pPr/>
              <a:t>3</a:t>
            </a:fld>
            <a:endParaRPr lang="en-US"/>
          </a:p>
        </p:txBody>
      </p:sp>
      <p:pic>
        <p:nvPicPr>
          <p:cNvPr id="3" name="Picture 2" descr="E:\SHERWOOD 7 LECTURES (2010)\Media\Image_Library\chapter16\16f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206" y="76200"/>
            <a:ext cx="7401588" cy="6705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t>Primarily a drying and storage organ</a:t>
            </a:r>
            <a:endParaRPr lang="ar-SA" dirty="0"/>
          </a:p>
        </p:txBody>
      </p:sp>
      <p:sp>
        <p:nvSpPr>
          <p:cNvPr id="3" name="Content Placeholder 2"/>
          <p:cNvSpPr>
            <a:spLocks noGrp="1"/>
          </p:cNvSpPr>
          <p:nvPr>
            <p:ph idx="1"/>
          </p:nvPr>
        </p:nvSpPr>
        <p:spPr/>
        <p:txBody>
          <a:bodyPr>
            <a:normAutofit fontScale="92500" lnSpcReduction="10000"/>
          </a:bodyPr>
          <a:lstStyle/>
          <a:p>
            <a:r>
              <a:rPr lang="en-US" dirty="0" smtClean="0"/>
              <a:t>Each day it receives about 500ml of chyme.</a:t>
            </a:r>
          </a:p>
          <a:p>
            <a:r>
              <a:rPr lang="en-US" dirty="0" smtClean="0"/>
              <a:t>The content received consist of</a:t>
            </a:r>
          </a:p>
          <a:p>
            <a:pPr lvl="1"/>
            <a:r>
              <a:rPr lang="en-US" dirty="0" smtClean="0"/>
              <a:t>Indigestible food residues (cellulose)</a:t>
            </a:r>
          </a:p>
          <a:p>
            <a:pPr lvl="1"/>
            <a:r>
              <a:rPr lang="en-US" dirty="0" smtClean="0"/>
              <a:t>Unabsorbed biliary components </a:t>
            </a:r>
          </a:p>
          <a:p>
            <a:pPr lvl="1"/>
            <a:r>
              <a:rPr lang="en-US" dirty="0" smtClean="0"/>
              <a:t>Remaining fluid </a:t>
            </a:r>
          </a:p>
          <a:p>
            <a:r>
              <a:rPr lang="en-US" dirty="0" smtClean="0"/>
              <a:t>Extracts </a:t>
            </a:r>
            <a:r>
              <a:rPr lang="en-US" dirty="0"/>
              <a:t>more H</a:t>
            </a:r>
            <a:r>
              <a:rPr lang="en-US" baseline="-25000" dirty="0"/>
              <a:t>2</a:t>
            </a:r>
            <a:r>
              <a:rPr lang="en-US" dirty="0"/>
              <a:t>O and salt from the </a:t>
            </a:r>
            <a:r>
              <a:rPr lang="en-US" dirty="0" smtClean="0"/>
              <a:t>contents and the remains </a:t>
            </a:r>
            <a:r>
              <a:rPr lang="en-US" dirty="0"/>
              <a:t>to be eliminated is known </a:t>
            </a:r>
            <a:r>
              <a:rPr lang="en-US" dirty="0" smtClean="0"/>
              <a:t>as </a:t>
            </a:r>
            <a:r>
              <a:rPr lang="en-US" b="1" dirty="0" smtClean="0"/>
              <a:t>feces</a:t>
            </a:r>
          </a:p>
          <a:p>
            <a:r>
              <a:rPr lang="en-US" dirty="0" smtClean="0"/>
              <a:t>Primary function of large intestine is to store feces.</a:t>
            </a:r>
          </a:p>
          <a:p>
            <a:endParaRPr lang="ar-SA" dirty="0"/>
          </a:p>
        </p:txBody>
      </p:sp>
    </p:spTree>
    <p:extLst>
      <p:ext uri="{BB962C8B-B14F-4D97-AF65-F5344CB8AC3E}">
        <p14:creationId xmlns:p14="http://schemas.microsoft.com/office/powerpoint/2010/main" val="4172367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LARGE INTESTINE</a:t>
            </a:r>
            <a:endParaRPr lang="en-US" dirty="0"/>
          </a:p>
        </p:txBody>
      </p:sp>
      <p:sp>
        <p:nvSpPr>
          <p:cNvPr id="3" name="Content Placeholder 2"/>
          <p:cNvSpPr>
            <a:spLocks noGrp="1"/>
          </p:cNvSpPr>
          <p:nvPr>
            <p:ph idx="1"/>
          </p:nvPr>
        </p:nvSpPr>
        <p:spPr/>
        <p:txBody>
          <a:bodyPr>
            <a:normAutofit/>
          </a:bodyPr>
          <a:lstStyle/>
          <a:p>
            <a:r>
              <a:rPr lang="en-US" dirty="0" smtClean="0"/>
              <a:t>We will discuss </a:t>
            </a:r>
          </a:p>
          <a:p>
            <a:pPr>
              <a:buNone/>
            </a:pPr>
            <a:r>
              <a:rPr lang="en-US" dirty="0" smtClean="0"/>
              <a:t>   </a:t>
            </a:r>
            <a:r>
              <a:rPr lang="en-US" b="1" u="sng" dirty="0" smtClean="0"/>
              <a:t>1.</a:t>
            </a:r>
            <a:r>
              <a:rPr lang="en-US" dirty="0" smtClean="0"/>
              <a:t> Motility</a:t>
            </a:r>
          </a:p>
          <a:p>
            <a:pPr>
              <a:buNone/>
            </a:pPr>
            <a:r>
              <a:rPr lang="en-US" dirty="0"/>
              <a:t> </a:t>
            </a:r>
            <a:r>
              <a:rPr lang="en-US" dirty="0" smtClean="0"/>
              <a:t>  </a:t>
            </a:r>
            <a:r>
              <a:rPr lang="en-US" b="1" u="sng" dirty="0" smtClean="0"/>
              <a:t>2.</a:t>
            </a:r>
            <a:r>
              <a:rPr lang="en-US" dirty="0" smtClean="0"/>
              <a:t> Secretion</a:t>
            </a:r>
          </a:p>
          <a:p>
            <a:pPr>
              <a:buNone/>
            </a:pPr>
            <a:r>
              <a:rPr lang="en-US" dirty="0"/>
              <a:t> </a:t>
            </a:r>
            <a:r>
              <a:rPr lang="en-US" dirty="0" smtClean="0"/>
              <a:t>  </a:t>
            </a:r>
            <a:r>
              <a:rPr lang="en-US" b="1" u="sng" dirty="0" smtClean="0"/>
              <a:t>3.</a:t>
            </a:r>
            <a:r>
              <a:rPr lang="en-US" dirty="0" smtClean="0"/>
              <a:t> Digestion</a:t>
            </a:r>
          </a:p>
          <a:p>
            <a:pPr>
              <a:buNone/>
            </a:pPr>
            <a:r>
              <a:rPr lang="en-US" dirty="0"/>
              <a:t> </a:t>
            </a:r>
            <a:r>
              <a:rPr lang="en-US" dirty="0" smtClean="0"/>
              <a:t>  </a:t>
            </a:r>
            <a:r>
              <a:rPr lang="en-US" b="1" u="sng" dirty="0" smtClean="0"/>
              <a:t>4.</a:t>
            </a:r>
            <a:r>
              <a:rPr lang="en-US" dirty="0" smtClean="0"/>
              <a:t> Absorption</a:t>
            </a:r>
          </a:p>
        </p:txBody>
      </p:sp>
      <p:sp>
        <p:nvSpPr>
          <p:cNvPr id="4" name="Slide Number Placeholder 3"/>
          <p:cNvSpPr>
            <a:spLocks noGrp="1"/>
          </p:cNvSpPr>
          <p:nvPr>
            <p:ph type="sldNum" sz="quarter" idx="12"/>
          </p:nvPr>
        </p:nvSpPr>
        <p:spPr/>
        <p:txBody>
          <a:bodyPr/>
          <a:lstStyle/>
          <a:p>
            <a:fld id="{846FD187-CFDD-4620-A908-752210560225}"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b="1" dirty="0" smtClean="0"/>
              <a:t>MOTILITY IN LARGE INTESTINE</a:t>
            </a:r>
            <a:endParaRPr lang="ar-SA" dirty="0"/>
          </a:p>
        </p:txBody>
      </p:sp>
      <p:sp>
        <p:nvSpPr>
          <p:cNvPr id="3" name="Content Placeholder 2"/>
          <p:cNvSpPr>
            <a:spLocks noGrp="1"/>
          </p:cNvSpPr>
          <p:nvPr>
            <p:ph idx="1"/>
          </p:nvPr>
        </p:nvSpPr>
        <p:spPr/>
        <p:txBody>
          <a:bodyPr/>
          <a:lstStyle/>
          <a:p>
            <a:r>
              <a:rPr lang="en-US" dirty="0" err="1" smtClean="0"/>
              <a:t>Haustral</a:t>
            </a:r>
            <a:r>
              <a:rPr lang="en-US" dirty="0" smtClean="0"/>
              <a:t> Contraction or Segmentation </a:t>
            </a:r>
          </a:p>
          <a:p>
            <a:r>
              <a:rPr lang="en-US" dirty="0" smtClean="0"/>
              <a:t>Mass movement [strong peristaltic waves]</a:t>
            </a:r>
          </a:p>
          <a:p>
            <a:endParaRPr lang="ar-SA" dirty="0"/>
          </a:p>
        </p:txBody>
      </p:sp>
    </p:spTree>
    <p:extLst>
      <p:ext uri="{BB962C8B-B14F-4D97-AF65-F5344CB8AC3E}">
        <p14:creationId xmlns:p14="http://schemas.microsoft.com/office/powerpoint/2010/main" val="218670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b="1" dirty="0" err="1" smtClean="0"/>
              <a:t>Haustral</a:t>
            </a:r>
            <a:r>
              <a:rPr lang="en-US" b="1" dirty="0" smtClean="0"/>
              <a:t> Contraction [Segmentation Contraction]</a:t>
            </a:r>
            <a:endParaRPr lang="en-US" dirty="0"/>
          </a:p>
        </p:txBody>
      </p:sp>
      <p:sp>
        <p:nvSpPr>
          <p:cNvPr id="3" name="Content Placeholder 2"/>
          <p:cNvSpPr>
            <a:spLocks noGrp="1"/>
          </p:cNvSpPr>
          <p:nvPr>
            <p:ph idx="1"/>
          </p:nvPr>
        </p:nvSpPr>
        <p:spPr>
          <a:xfrm>
            <a:off x="457200" y="1295400"/>
            <a:ext cx="8229600" cy="5334000"/>
          </a:xfrm>
        </p:spPr>
        <p:txBody>
          <a:bodyPr>
            <a:noAutofit/>
          </a:bodyPr>
          <a:lstStyle/>
          <a:p>
            <a:pPr>
              <a:lnSpc>
                <a:spcPct val="160000"/>
              </a:lnSpc>
            </a:pPr>
            <a:r>
              <a:rPr lang="en-US" sz="3000" dirty="0"/>
              <a:t>Initiated by the autonomous rhythmicity of colonic smooth muscle cells.</a:t>
            </a:r>
          </a:p>
          <a:p>
            <a:pPr>
              <a:lnSpc>
                <a:spcPct val="160000"/>
              </a:lnSpc>
            </a:pPr>
            <a:r>
              <a:rPr lang="en-US" sz="3000" dirty="0"/>
              <a:t>They help to mix the contents of colon and expose contents to mucosa to facilitate absorption. </a:t>
            </a:r>
          </a:p>
        </p:txBody>
      </p:sp>
      <p:sp>
        <p:nvSpPr>
          <p:cNvPr id="4" name="Slide Number Placeholder 3"/>
          <p:cNvSpPr>
            <a:spLocks noGrp="1"/>
          </p:cNvSpPr>
          <p:nvPr>
            <p:ph type="sldNum" sz="quarter" idx="12"/>
          </p:nvPr>
        </p:nvSpPr>
        <p:spPr/>
        <p:txBody>
          <a:bodyPr/>
          <a:lstStyle/>
          <a:p>
            <a:fld id="{846FD187-CFDD-4620-A908-752210560225}"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b="1" dirty="0" err="1" smtClean="0"/>
              <a:t>Haustral</a:t>
            </a:r>
            <a:r>
              <a:rPr lang="en-US" b="1" dirty="0" smtClean="0"/>
              <a:t> Contraction [Segmentation Contraction]</a:t>
            </a:r>
            <a:endParaRPr lang="en-US" dirty="0"/>
          </a:p>
        </p:txBody>
      </p:sp>
      <p:sp>
        <p:nvSpPr>
          <p:cNvPr id="3" name="Content Placeholder 2"/>
          <p:cNvSpPr>
            <a:spLocks noGrp="1"/>
          </p:cNvSpPr>
          <p:nvPr>
            <p:ph idx="1"/>
          </p:nvPr>
        </p:nvSpPr>
        <p:spPr>
          <a:xfrm>
            <a:off x="457200" y="1295400"/>
            <a:ext cx="8229600" cy="5334000"/>
          </a:xfrm>
        </p:spPr>
        <p:txBody>
          <a:bodyPr>
            <a:noAutofit/>
          </a:bodyPr>
          <a:lstStyle/>
          <a:p>
            <a:pPr>
              <a:lnSpc>
                <a:spcPct val="160000"/>
              </a:lnSpc>
            </a:pPr>
            <a:r>
              <a:rPr lang="en-US" sz="3000" smtClean="0"/>
              <a:t>They </a:t>
            </a:r>
            <a:r>
              <a:rPr lang="en-US" sz="3000" dirty="0"/>
              <a:t>occur less frequently may be after every 30mins [they are like segmentation contraction in small intestine but in small intestine they occur 10-12/min].</a:t>
            </a:r>
          </a:p>
          <a:p>
            <a:pPr>
              <a:lnSpc>
                <a:spcPct val="160000"/>
              </a:lnSpc>
            </a:pPr>
            <a:r>
              <a:rPr lang="en-US" sz="3000" dirty="0"/>
              <a:t>Haustral contraction are largely controlled by locally mediated reflexes involving the intrinsic plexus.</a:t>
            </a:r>
          </a:p>
        </p:txBody>
      </p:sp>
      <p:sp>
        <p:nvSpPr>
          <p:cNvPr id="4" name="Slide Number Placeholder 3"/>
          <p:cNvSpPr>
            <a:spLocks noGrp="1"/>
          </p:cNvSpPr>
          <p:nvPr>
            <p:ph type="sldNum" sz="quarter" idx="12"/>
          </p:nvPr>
        </p:nvSpPr>
        <p:spPr/>
        <p:txBody>
          <a:bodyPr/>
          <a:lstStyle/>
          <a:p>
            <a:fld id="{846FD187-CFDD-4620-A908-752210560225}"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b="1" dirty="0" smtClean="0"/>
              <a:t>Mass movement [strong peristaltic waves]</a:t>
            </a:r>
            <a:endParaRPr lang="en-US" dirty="0" smtClean="0"/>
          </a:p>
        </p:txBody>
      </p:sp>
      <p:sp>
        <p:nvSpPr>
          <p:cNvPr id="3" name="Content Placeholder 2"/>
          <p:cNvSpPr>
            <a:spLocks noGrp="1"/>
          </p:cNvSpPr>
          <p:nvPr>
            <p:ph idx="1"/>
          </p:nvPr>
        </p:nvSpPr>
        <p:spPr/>
        <p:txBody>
          <a:bodyPr>
            <a:normAutofit/>
          </a:bodyPr>
          <a:lstStyle/>
          <a:p>
            <a:r>
              <a:rPr lang="en-US" dirty="0" smtClean="0"/>
              <a:t>They move the material from one portion of intestine to another.</a:t>
            </a:r>
          </a:p>
          <a:p>
            <a:r>
              <a:rPr lang="en-US" dirty="0" smtClean="0"/>
              <a:t>They occur 3-4 times per day, generally after meals and increase in motility moves the feces forward in few seconds.</a:t>
            </a:r>
          </a:p>
          <a:p>
            <a:r>
              <a:rPr lang="en-US" dirty="0" smtClean="0"/>
              <a:t>When material reaches the rectum, rectal distention initiates the defecation reflex.</a:t>
            </a:r>
            <a:endParaRPr lang="en-US" dirty="0"/>
          </a:p>
        </p:txBody>
      </p:sp>
      <p:sp>
        <p:nvSpPr>
          <p:cNvPr id="4" name="Slide Number Placeholder 3"/>
          <p:cNvSpPr>
            <a:spLocks noGrp="1"/>
          </p:cNvSpPr>
          <p:nvPr>
            <p:ph type="sldNum" sz="quarter" idx="12"/>
          </p:nvPr>
        </p:nvSpPr>
        <p:spPr/>
        <p:txBody>
          <a:bodyPr/>
          <a:lstStyle/>
          <a:p>
            <a:fld id="{846FD187-CFDD-4620-A908-752210560225}"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944</Words>
  <Application>Microsoft Office PowerPoint</Application>
  <PresentationFormat>On-screen Show (4:3)</PresentationFormat>
  <Paragraphs>114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LARGE ITESTINE</vt:lpstr>
      <vt:lpstr>LARGE INTESTINE</vt:lpstr>
      <vt:lpstr>PowerPoint Presentation</vt:lpstr>
      <vt:lpstr>Primarily a drying and storage organ</vt:lpstr>
      <vt:lpstr>LARGE INTESTINE</vt:lpstr>
      <vt:lpstr>MOTILITY IN LARGE INTESTINE</vt:lpstr>
      <vt:lpstr>Haustral Contraction [Segmentation Contraction]</vt:lpstr>
      <vt:lpstr>Haustral Contraction [Segmentation Contraction]</vt:lpstr>
      <vt:lpstr>Mass movement [strong peristaltic waves]</vt:lpstr>
      <vt:lpstr>Mass movement [strong peristaltic waves]</vt:lpstr>
      <vt:lpstr>SECRETION</vt:lpstr>
      <vt:lpstr>DIGESTION</vt:lpstr>
      <vt:lpstr>The large intestine absorbs salt and water, converting the luminal contents into feces.</vt:lpstr>
      <vt:lpstr>FECES</vt:lpstr>
      <vt:lpstr>PowerPoint Presentation</vt:lpstr>
      <vt:lpstr>The colon contains myriad beneficial bacteria</vt:lpstr>
      <vt:lpstr>DEFECATION REFLEX</vt:lpstr>
      <vt:lpstr>DEFECATION REFLEX</vt:lpstr>
      <vt:lpstr>PowerPoint Presentation</vt:lpstr>
      <vt:lpstr>CONSTIPATION</vt:lpstr>
      <vt:lpstr>INTESTINAL GAS OR FLATUS</vt:lpstr>
      <vt:lpstr>INTESTINAL GAS OR FLATUS</vt:lpstr>
      <vt:lpstr>References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Mujeeb Ahmed Shaikh</dc:creator>
  <cp:lastModifiedBy>Mujeeb Ahmed Shaikh</cp:lastModifiedBy>
  <cp:revision>13</cp:revision>
  <dcterms:created xsi:type="dcterms:W3CDTF">2016-10-11T05:55:30Z</dcterms:created>
  <dcterms:modified xsi:type="dcterms:W3CDTF">2016-10-11T07:23:04Z</dcterms:modified>
</cp:coreProperties>
</file>